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Economica"/>
      <p:regular r:id="rId31"/>
      <p:bold r:id="rId32"/>
      <p:italic r:id="rId33"/>
      <p:boldItalic r:id="rId34"/>
    </p:embeddedFont>
    <p:embeddedFont>
      <p:font typeface="Akatab"/>
      <p:regular r:id="rId35"/>
      <p:bold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8A6D041-EE83-411E-8D3B-1861B3E89DAF}">
  <a:tblStyle styleId="{D8A6D041-EE83-411E-8D3B-1861B3E89D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A6B484D-A20E-4E45-AE40-5107FB6CDD58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Economica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Economica-italic.fntdata"/><Relationship Id="rId10" Type="http://schemas.openxmlformats.org/officeDocument/2006/relationships/slide" Target="slides/slide4.xml"/><Relationship Id="rId32" Type="http://schemas.openxmlformats.org/officeDocument/2006/relationships/font" Target="fonts/Economica-bold.fntdata"/><Relationship Id="rId13" Type="http://schemas.openxmlformats.org/officeDocument/2006/relationships/slide" Target="slides/slide7.xml"/><Relationship Id="rId35" Type="http://schemas.openxmlformats.org/officeDocument/2006/relationships/font" Target="fonts/Akatab-regular.fntdata"/><Relationship Id="rId12" Type="http://schemas.openxmlformats.org/officeDocument/2006/relationships/slide" Target="slides/slide6.xml"/><Relationship Id="rId34" Type="http://schemas.openxmlformats.org/officeDocument/2006/relationships/font" Target="fonts/Economica-boldItalic.fntdata"/><Relationship Id="rId15" Type="http://schemas.openxmlformats.org/officeDocument/2006/relationships/slide" Target="slides/slide9.xml"/><Relationship Id="rId37" Type="http://schemas.openxmlformats.org/officeDocument/2006/relationships/font" Target="fonts/OpenSans-regular.fntdata"/><Relationship Id="rId14" Type="http://schemas.openxmlformats.org/officeDocument/2006/relationships/slide" Target="slides/slide8.xml"/><Relationship Id="rId36" Type="http://schemas.openxmlformats.org/officeDocument/2006/relationships/font" Target="fonts/Akatab-bold.fntdata"/><Relationship Id="rId17" Type="http://schemas.openxmlformats.org/officeDocument/2006/relationships/slide" Target="slides/slide11.xml"/><Relationship Id="rId39" Type="http://schemas.openxmlformats.org/officeDocument/2006/relationships/font" Target="fonts/OpenSans-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efb0e125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efb0e125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439675d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439675d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e439675d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de439675d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443874e2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e443874e2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e692008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de692008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e44c6fa63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e44c6fa63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e3f071c7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de3f071c7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11ac0e487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11ac0e487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de69bce9c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de69bce9c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c8b716b4d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c8b716b4d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de3f071c7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de3f071c7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8b716b4d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c8b716b4d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de3f071c7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de3f071c7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11ac0e487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11ac0e487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df22bd816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df22bd816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df22bd816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df22bd816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c8b716b4d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c8b716b4d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8b716b4d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8b716b4d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efb0e125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efb0e125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8b716b4d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c8b716b4d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8f364fa3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8f364fa3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8b716b4d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c8b716b4d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8b716b4d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c8b716b4d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443874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e443874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17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jpg"/><Relationship Id="rId4" Type="http://schemas.openxmlformats.org/officeDocument/2006/relationships/image" Target="../media/image15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500"/>
              <a:t>‹#›</a:t>
            </a:fld>
            <a:endParaRPr sz="1500"/>
          </a:p>
        </p:txBody>
      </p:sp>
      <p:sp>
        <p:nvSpPr>
          <p:cNvPr id="63" name="Google Shape;63;p13"/>
          <p:cNvSpPr txBox="1"/>
          <p:nvPr>
            <p:ph idx="4294967295" type="subTitle"/>
          </p:nvPr>
        </p:nvSpPr>
        <p:spPr>
          <a:xfrm>
            <a:off x="0" y="4701900"/>
            <a:ext cx="19398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fr" sz="1190"/>
              <a:t>BTS SNIR HILLION Jules</a:t>
            </a:r>
            <a:endParaRPr sz="1190"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8149" l="8632" r="68945" t="23600"/>
          <a:stretch/>
        </p:blipFill>
        <p:spPr>
          <a:xfrm>
            <a:off x="890300" y="530500"/>
            <a:ext cx="1880900" cy="40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4">
            <a:alphaModFix/>
          </a:blip>
          <a:srcRect b="0" l="21179" r="28915" t="11676"/>
          <a:stretch/>
        </p:blipFill>
        <p:spPr>
          <a:xfrm>
            <a:off x="5017250" y="0"/>
            <a:ext cx="4126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>
            <p:ph idx="4294967295" type="ctrTitle"/>
          </p:nvPr>
        </p:nvSpPr>
        <p:spPr>
          <a:xfrm>
            <a:off x="3044700" y="2771880"/>
            <a:ext cx="3054600" cy="15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4080"/>
              <a:t>Projet Quizzy</a:t>
            </a:r>
            <a:endParaRPr b="1" sz="246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730"/>
              <a:t>Revue finale</a:t>
            </a:r>
            <a:endParaRPr sz="273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730"/>
              <a:t>version 1.0</a:t>
            </a:r>
            <a:endParaRPr b="1" sz="2730"/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1375" y="390625"/>
            <a:ext cx="2381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-7"/>
            <a:ext cx="1317125" cy="98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773700" y="0"/>
            <a:ext cx="75966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IHM (Association des participants)</a:t>
            </a:r>
            <a:endParaRPr/>
          </a:p>
        </p:txBody>
      </p:sp>
      <p:sp>
        <p:nvSpPr>
          <p:cNvPr id="176" name="Google Shape;17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500"/>
              <a:t>‹#›</a:t>
            </a:fld>
            <a:endParaRPr sz="1500"/>
          </a:p>
        </p:txBody>
      </p:sp>
      <p:sp>
        <p:nvSpPr>
          <p:cNvPr id="177" name="Google Shape;177;p22"/>
          <p:cNvSpPr txBox="1"/>
          <p:nvPr>
            <p:ph idx="4294967295" type="subTitle"/>
          </p:nvPr>
        </p:nvSpPr>
        <p:spPr>
          <a:xfrm>
            <a:off x="0" y="4811225"/>
            <a:ext cx="16545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HILLION Jules</a:t>
            </a:r>
            <a:endParaRPr/>
          </a:p>
        </p:txBody>
      </p:sp>
      <p:pic>
        <p:nvPicPr>
          <p:cNvPr id="178" name="Google Shape;178;p22"/>
          <p:cNvPicPr preferRelativeResize="0"/>
          <p:nvPr/>
        </p:nvPicPr>
        <p:blipFill rotWithShape="1">
          <a:blip r:embed="rId3">
            <a:alphaModFix/>
          </a:blip>
          <a:srcRect b="6433" l="0" r="0" t="2822"/>
          <a:stretch/>
        </p:blipFill>
        <p:spPr>
          <a:xfrm>
            <a:off x="991438" y="749627"/>
            <a:ext cx="7161115" cy="406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 rotWithShape="1">
          <a:blip r:embed="rId4">
            <a:alphaModFix/>
          </a:blip>
          <a:srcRect b="6446" l="10846" r="10838" t="14558"/>
          <a:stretch/>
        </p:blipFill>
        <p:spPr>
          <a:xfrm>
            <a:off x="991450" y="749625"/>
            <a:ext cx="7161099" cy="406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type="title"/>
          </p:nvPr>
        </p:nvSpPr>
        <p:spPr>
          <a:xfrm>
            <a:off x="773700" y="0"/>
            <a:ext cx="75966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IHM (Paramètres)</a:t>
            </a:r>
            <a:endParaRPr/>
          </a:p>
        </p:txBody>
      </p:sp>
      <p:sp>
        <p:nvSpPr>
          <p:cNvPr id="185" name="Google Shape;18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500"/>
              <a:t>‹#›</a:t>
            </a:fld>
            <a:endParaRPr sz="1500"/>
          </a:p>
        </p:txBody>
      </p:sp>
      <p:sp>
        <p:nvSpPr>
          <p:cNvPr id="186" name="Google Shape;186;p23"/>
          <p:cNvSpPr txBox="1"/>
          <p:nvPr>
            <p:ph idx="4294967295" type="subTitle"/>
          </p:nvPr>
        </p:nvSpPr>
        <p:spPr>
          <a:xfrm>
            <a:off x="0" y="4811225"/>
            <a:ext cx="16545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HILLION Jules</a:t>
            </a:r>
            <a:endParaRPr/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3">
            <a:alphaModFix/>
          </a:blip>
          <a:srcRect b="6889" l="0" r="0" t="2939"/>
          <a:stretch/>
        </p:blipFill>
        <p:spPr>
          <a:xfrm>
            <a:off x="1033676" y="732575"/>
            <a:ext cx="7076635" cy="398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4">
            <a:alphaModFix/>
          </a:blip>
          <a:srcRect b="8199" l="11306" r="11306" t="14226"/>
          <a:stretch/>
        </p:blipFill>
        <p:spPr>
          <a:xfrm>
            <a:off x="1033675" y="732575"/>
            <a:ext cx="7076624" cy="398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773700" y="0"/>
            <a:ext cx="75966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IHM (Popups avant une session)</a:t>
            </a:r>
            <a:endParaRPr/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50" y="1681016"/>
            <a:ext cx="2747925" cy="1781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3375" y="822900"/>
            <a:ext cx="2747950" cy="18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3376" y="2823050"/>
            <a:ext cx="2748000" cy="204465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5862600" y="2899250"/>
            <a:ext cx="33312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quizzy-p1 est associé</a:t>
            </a:r>
            <a:endParaRPr sz="1800"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quizzy-p1 n’est  pas connecté</a:t>
            </a:r>
            <a:endParaRPr sz="18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5982525" y="1041100"/>
            <a:ext cx="32112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quizzy-p1 est connecté</a:t>
            </a:r>
            <a:endParaRPr sz="1800"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quizzy-p1 n’est  pas associé</a:t>
            </a:r>
            <a:endParaRPr sz="18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5"/>
          <p:cNvPicPr preferRelativeResize="0"/>
          <p:nvPr/>
        </p:nvPicPr>
        <p:blipFill rotWithShape="1">
          <a:blip r:embed="rId3">
            <a:alphaModFix/>
          </a:blip>
          <a:srcRect b="0" l="13307" r="0" t="28734"/>
          <a:stretch/>
        </p:blipFill>
        <p:spPr>
          <a:xfrm>
            <a:off x="168700" y="1118650"/>
            <a:ext cx="8806599" cy="31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>
            <p:ph type="title"/>
          </p:nvPr>
        </p:nvSpPr>
        <p:spPr>
          <a:xfrm>
            <a:off x="773700" y="0"/>
            <a:ext cx="75966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Fonctionnement de l’IHM</a:t>
            </a:r>
            <a:endParaRPr/>
          </a:p>
        </p:txBody>
      </p:sp>
      <p:sp>
        <p:nvSpPr>
          <p:cNvPr id="205" name="Google Shape;2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500"/>
              <a:t>‹#›</a:t>
            </a:fld>
            <a:endParaRPr sz="1500"/>
          </a:p>
        </p:txBody>
      </p:sp>
      <p:sp>
        <p:nvSpPr>
          <p:cNvPr id="206" name="Google Shape;206;p25"/>
          <p:cNvSpPr txBox="1"/>
          <p:nvPr>
            <p:ph idx="4294967295" type="subTitle"/>
          </p:nvPr>
        </p:nvSpPr>
        <p:spPr>
          <a:xfrm>
            <a:off x="0" y="4811225"/>
            <a:ext cx="16545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HILLION Jules</a:t>
            </a:r>
            <a:endParaRPr/>
          </a:p>
        </p:txBody>
      </p:sp>
      <p:cxnSp>
        <p:nvCxnSpPr>
          <p:cNvPr id="207" name="Google Shape;207;p25"/>
          <p:cNvCxnSpPr/>
          <p:nvPr/>
        </p:nvCxnSpPr>
        <p:spPr>
          <a:xfrm rot="10800000">
            <a:off x="2591691" y="2746784"/>
            <a:ext cx="11148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25"/>
          <p:cNvCxnSpPr/>
          <p:nvPr/>
        </p:nvCxnSpPr>
        <p:spPr>
          <a:xfrm flipH="1" rot="10800000">
            <a:off x="5733232" y="2189272"/>
            <a:ext cx="827700" cy="76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5"/>
          <p:cNvCxnSpPr/>
          <p:nvPr/>
        </p:nvCxnSpPr>
        <p:spPr>
          <a:xfrm>
            <a:off x="5733232" y="2949472"/>
            <a:ext cx="1064400" cy="540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5"/>
          <p:cNvCxnSpPr/>
          <p:nvPr/>
        </p:nvCxnSpPr>
        <p:spPr>
          <a:xfrm flipH="1">
            <a:off x="2524385" y="3489950"/>
            <a:ext cx="1215900" cy="1017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5"/>
          <p:cNvCxnSpPr/>
          <p:nvPr/>
        </p:nvCxnSpPr>
        <p:spPr>
          <a:xfrm>
            <a:off x="4888757" y="3321055"/>
            <a:ext cx="1925400" cy="7095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5"/>
          <p:cNvCxnSpPr/>
          <p:nvPr/>
        </p:nvCxnSpPr>
        <p:spPr>
          <a:xfrm>
            <a:off x="4956307" y="3152161"/>
            <a:ext cx="1824000" cy="4899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5"/>
          <p:cNvCxnSpPr/>
          <p:nvPr/>
        </p:nvCxnSpPr>
        <p:spPr>
          <a:xfrm>
            <a:off x="4888757" y="2561011"/>
            <a:ext cx="1891800" cy="12669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773700" y="0"/>
            <a:ext cx="75966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Fonctionnement de l’IHM</a:t>
            </a:r>
            <a:endParaRPr/>
          </a:p>
        </p:txBody>
      </p:sp>
      <p:sp>
        <p:nvSpPr>
          <p:cNvPr id="219" name="Google Shape;21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500"/>
              <a:t>‹#›</a:t>
            </a:fld>
            <a:endParaRPr sz="1500"/>
          </a:p>
        </p:txBody>
      </p:sp>
      <p:sp>
        <p:nvSpPr>
          <p:cNvPr id="220" name="Google Shape;220;p26"/>
          <p:cNvSpPr txBox="1"/>
          <p:nvPr>
            <p:ph idx="4294967295" type="subTitle"/>
          </p:nvPr>
        </p:nvSpPr>
        <p:spPr>
          <a:xfrm>
            <a:off x="0" y="4811225"/>
            <a:ext cx="16545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HILLION Jules</a:t>
            </a:r>
            <a:endParaRPr/>
          </a:p>
        </p:txBody>
      </p:sp>
      <p:pic>
        <p:nvPicPr>
          <p:cNvPr id="221" name="Google Shape;221;p26"/>
          <p:cNvPicPr preferRelativeResize="0"/>
          <p:nvPr/>
        </p:nvPicPr>
        <p:blipFill rotWithShape="1">
          <a:blip r:embed="rId3">
            <a:alphaModFix/>
          </a:blip>
          <a:srcRect b="46277" l="8296" r="75116" t="44720"/>
          <a:stretch/>
        </p:blipFill>
        <p:spPr>
          <a:xfrm>
            <a:off x="286425" y="2523813"/>
            <a:ext cx="1897723" cy="643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 rotWithShape="1">
          <a:blip r:embed="rId3">
            <a:alphaModFix/>
          </a:blip>
          <a:srcRect b="35551" l="65417" r="12493" t="44138"/>
          <a:stretch/>
        </p:blipFill>
        <p:spPr>
          <a:xfrm>
            <a:off x="286425" y="948650"/>
            <a:ext cx="2260402" cy="12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 rotWithShape="1">
          <a:blip r:embed="rId3">
            <a:alphaModFix/>
          </a:blip>
          <a:srcRect b="85721" l="9336" r="80278" t="5276"/>
          <a:stretch/>
        </p:blipFill>
        <p:spPr>
          <a:xfrm>
            <a:off x="1095525" y="3443800"/>
            <a:ext cx="966264" cy="523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 rotWithShape="1">
          <a:blip r:embed="rId3">
            <a:alphaModFix/>
          </a:blip>
          <a:srcRect b="85781" l="78841" r="9925" t="5216"/>
          <a:stretch/>
        </p:blipFill>
        <p:spPr>
          <a:xfrm>
            <a:off x="1563512" y="4243575"/>
            <a:ext cx="1045138" cy="52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 rotWithShape="1">
          <a:blip r:embed="rId3">
            <a:alphaModFix/>
          </a:blip>
          <a:srcRect b="26570" l="35639" r="35512" t="46906"/>
          <a:stretch/>
        </p:blipFill>
        <p:spPr>
          <a:xfrm>
            <a:off x="6166225" y="2571750"/>
            <a:ext cx="2677325" cy="153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 rotWithShape="1">
          <a:blip r:embed="rId4">
            <a:alphaModFix/>
          </a:blip>
          <a:srcRect b="11445" l="11318" r="9253" t="14038"/>
          <a:stretch/>
        </p:blipFill>
        <p:spPr>
          <a:xfrm>
            <a:off x="3119700" y="2571738"/>
            <a:ext cx="2375675" cy="12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 rotWithShape="1">
          <a:blip r:embed="rId3">
            <a:alphaModFix/>
          </a:blip>
          <a:srcRect b="55010" l="8304" r="8653" t="13075"/>
          <a:stretch/>
        </p:blipFill>
        <p:spPr>
          <a:xfrm>
            <a:off x="3790671" y="822900"/>
            <a:ext cx="5407354" cy="1298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6"/>
          <p:cNvCxnSpPr/>
          <p:nvPr/>
        </p:nvCxnSpPr>
        <p:spPr>
          <a:xfrm>
            <a:off x="4557650" y="3475900"/>
            <a:ext cx="15894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p26"/>
          <p:cNvCxnSpPr/>
          <p:nvPr/>
        </p:nvCxnSpPr>
        <p:spPr>
          <a:xfrm flipH="1" rot="-5400000">
            <a:off x="10439225" y="4790600"/>
            <a:ext cx="1107000" cy="11070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6"/>
          <p:cNvCxnSpPr>
            <a:endCxn id="224" idx="3"/>
          </p:cNvCxnSpPr>
          <p:nvPr/>
        </p:nvCxnSpPr>
        <p:spPr>
          <a:xfrm flipH="1">
            <a:off x="2608650" y="3856400"/>
            <a:ext cx="1176300" cy="648900"/>
          </a:xfrm>
          <a:prstGeom prst="bentConnector3">
            <a:avLst>
              <a:gd fmla="val -982" name="adj1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31" name="Google Shape;231;p26"/>
          <p:cNvGrpSpPr/>
          <p:nvPr/>
        </p:nvGrpSpPr>
        <p:grpSpPr>
          <a:xfrm>
            <a:off x="2061900" y="2114975"/>
            <a:ext cx="3925925" cy="1590687"/>
            <a:chOff x="2061900" y="2114975"/>
            <a:chExt cx="3925925" cy="1590687"/>
          </a:xfrm>
        </p:grpSpPr>
        <p:cxnSp>
          <p:nvCxnSpPr>
            <p:cNvPr id="232" name="Google Shape;232;p26"/>
            <p:cNvCxnSpPr/>
            <p:nvPr/>
          </p:nvCxnSpPr>
          <p:spPr>
            <a:xfrm flipH="1" rot="10800000">
              <a:off x="4511525" y="2114975"/>
              <a:ext cx="1476300" cy="1141800"/>
            </a:xfrm>
            <a:prstGeom prst="bentConnector3">
              <a:avLst>
                <a:gd fmla="val 99990" name="adj1"/>
              </a:avLst>
            </a:prstGeom>
            <a:noFill/>
            <a:ln cap="flat" cmpd="sng" w="28575">
              <a:solidFill>
                <a:srgbClr val="FF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3" name="Google Shape;233;p26"/>
            <p:cNvCxnSpPr>
              <a:stCxn id="226" idx="1"/>
              <a:endCxn id="223" idx="3"/>
            </p:cNvCxnSpPr>
            <p:nvPr/>
          </p:nvCxnSpPr>
          <p:spPr>
            <a:xfrm flipH="1">
              <a:off x="2061900" y="3221162"/>
              <a:ext cx="1057800" cy="484500"/>
            </a:xfrm>
            <a:prstGeom prst="bentConnector3">
              <a:avLst>
                <a:gd fmla="val 50005" name="adj1"/>
              </a:avLst>
            </a:prstGeom>
            <a:noFill/>
            <a:ln cap="flat" cmpd="sng" w="28575">
              <a:solidFill>
                <a:srgbClr val="FF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34" name="Google Shape;234;p26"/>
          <p:cNvGrpSpPr/>
          <p:nvPr/>
        </p:nvGrpSpPr>
        <p:grpSpPr>
          <a:xfrm>
            <a:off x="2184148" y="1861250"/>
            <a:ext cx="942989" cy="1185600"/>
            <a:chOff x="2184148" y="1861250"/>
            <a:chExt cx="942989" cy="1185600"/>
          </a:xfrm>
        </p:grpSpPr>
        <p:cxnSp>
          <p:nvCxnSpPr>
            <p:cNvPr id="235" name="Google Shape;235;p26"/>
            <p:cNvCxnSpPr/>
            <p:nvPr/>
          </p:nvCxnSpPr>
          <p:spPr>
            <a:xfrm flipH="1" rot="5400000">
              <a:off x="2125175" y="2275850"/>
              <a:ext cx="1185600" cy="356400"/>
            </a:xfrm>
            <a:prstGeom prst="bentConnector3">
              <a:avLst>
                <a:gd fmla="val 99992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6" name="Google Shape;236;p26"/>
            <p:cNvCxnSpPr/>
            <p:nvPr/>
          </p:nvCxnSpPr>
          <p:spPr>
            <a:xfrm>
              <a:off x="2904538" y="3031311"/>
              <a:ext cx="222600" cy="1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26"/>
            <p:cNvCxnSpPr>
              <a:endCxn id="221" idx="3"/>
            </p:cNvCxnSpPr>
            <p:nvPr/>
          </p:nvCxnSpPr>
          <p:spPr>
            <a:xfrm rot="10800000">
              <a:off x="2184148" y="2845644"/>
              <a:ext cx="723000" cy="6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38" name="Google Shape;238;p26"/>
          <p:cNvSpPr/>
          <p:nvPr/>
        </p:nvSpPr>
        <p:spPr>
          <a:xfrm>
            <a:off x="3139150" y="2887750"/>
            <a:ext cx="2356200" cy="90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type="title"/>
          </p:nvPr>
        </p:nvSpPr>
        <p:spPr>
          <a:xfrm>
            <a:off x="773700" y="0"/>
            <a:ext cx="75966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Différenciation des périphériques</a:t>
            </a:r>
            <a:endParaRPr/>
          </a:p>
        </p:txBody>
      </p:sp>
      <p:sp>
        <p:nvSpPr>
          <p:cNvPr id="244" name="Google Shape;244;p27"/>
          <p:cNvSpPr txBox="1"/>
          <p:nvPr>
            <p:ph idx="4294967295" type="subTitle"/>
          </p:nvPr>
        </p:nvSpPr>
        <p:spPr>
          <a:xfrm>
            <a:off x="0" y="4811225"/>
            <a:ext cx="16545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HILLION Jules</a:t>
            </a:r>
            <a:endParaRPr/>
          </a:p>
        </p:txBody>
      </p:sp>
      <p:sp>
        <p:nvSpPr>
          <p:cNvPr id="245" name="Google Shape;24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500"/>
              <a:t>‹#›</a:t>
            </a:fld>
            <a:endParaRPr sz="1500"/>
          </a:p>
        </p:txBody>
      </p:sp>
      <p:pic>
        <p:nvPicPr>
          <p:cNvPr id="246" name="Google Shape;2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850" y="2961850"/>
            <a:ext cx="932826" cy="9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123" y="926063"/>
            <a:ext cx="980325" cy="98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 txBox="1"/>
          <p:nvPr/>
        </p:nvSpPr>
        <p:spPr>
          <a:xfrm>
            <a:off x="682173" y="1974975"/>
            <a:ext cx="14682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Pupitre</a:t>
            </a:r>
            <a:endParaRPr b="1"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(quizzy-p…)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" name="Google Shape;249;p27"/>
          <p:cNvSpPr txBox="1"/>
          <p:nvPr/>
        </p:nvSpPr>
        <p:spPr>
          <a:xfrm>
            <a:off x="682180" y="3919350"/>
            <a:ext cx="14682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Ecran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0" name="Google Shape;2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3300" y="1631525"/>
            <a:ext cx="6138724" cy="20289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/>
          <p:nvPr>
            <p:ph type="title"/>
          </p:nvPr>
        </p:nvSpPr>
        <p:spPr>
          <a:xfrm>
            <a:off x="773700" y="0"/>
            <a:ext cx="75966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Communication Bluetooth</a:t>
            </a:r>
            <a:endParaRPr/>
          </a:p>
        </p:txBody>
      </p:sp>
      <p:sp>
        <p:nvSpPr>
          <p:cNvPr id="256" name="Google Shape;256;p28"/>
          <p:cNvSpPr txBox="1"/>
          <p:nvPr>
            <p:ph idx="4294967295" type="subTitle"/>
          </p:nvPr>
        </p:nvSpPr>
        <p:spPr>
          <a:xfrm>
            <a:off x="0" y="4811225"/>
            <a:ext cx="16545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HILLION Jules</a:t>
            </a:r>
            <a:endParaRPr/>
          </a:p>
        </p:txBody>
      </p:sp>
      <p:sp>
        <p:nvSpPr>
          <p:cNvPr id="257" name="Google Shape;25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500"/>
              <a:t>‹#›</a:t>
            </a:fld>
            <a:endParaRPr sz="1500"/>
          </a:p>
        </p:txBody>
      </p:sp>
      <p:sp>
        <p:nvSpPr>
          <p:cNvPr id="258" name="Google Shape;258;p28"/>
          <p:cNvSpPr/>
          <p:nvPr/>
        </p:nvSpPr>
        <p:spPr>
          <a:xfrm>
            <a:off x="6161063" y="873275"/>
            <a:ext cx="2383500" cy="3480900"/>
          </a:xfrm>
          <a:prstGeom prst="roundRect">
            <a:avLst>
              <a:gd fmla="val 1265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28"/>
          <p:cNvSpPr/>
          <p:nvPr/>
        </p:nvSpPr>
        <p:spPr>
          <a:xfrm>
            <a:off x="7180386" y="1032527"/>
            <a:ext cx="337200" cy="1038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28"/>
          <p:cNvSpPr txBox="1"/>
          <p:nvPr>
            <p:ph type="title"/>
          </p:nvPr>
        </p:nvSpPr>
        <p:spPr>
          <a:xfrm>
            <a:off x="6651865" y="4274575"/>
            <a:ext cx="14019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Evaluateur</a:t>
            </a:r>
            <a:endParaRPr sz="600"/>
          </a:p>
        </p:txBody>
      </p:sp>
      <p:sp>
        <p:nvSpPr>
          <p:cNvPr id="261" name="Google Shape;261;p28"/>
          <p:cNvSpPr/>
          <p:nvPr/>
        </p:nvSpPr>
        <p:spPr>
          <a:xfrm>
            <a:off x="6619083" y="2335106"/>
            <a:ext cx="1459800" cy="47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Démarrer le quiz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28"/>
          <p:cNvSpPr/>
          <p:nvPr/>
        </p:nvSpPr>
        <p:spPr>
          <a:xfrm>
            <a:off x="615335" y="873275"/>
            <a:ext cx="3834900" cy="1672500"/>
          </a:xfrm>
          <a:prstGeom prst="roundRect">
            <a:avLst>
              <a:gd fmla="val 1265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28"/>
          <p:cNvSpPr txBox="1"/>
          <p:nvPr>
            <p:ph type="title"/>
          </p:nvPr>
        </p:nvSpPr>
        <p:spPr>
          <a:xfrm>
            <a:off x="599438" y="822900"/>
            <a:ext cx="8631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1 / 10</a:t>
            </a:r>
            <a:endParaRPr sz="600"/>
          </a:p>
        </p:txBody>
      </p:sp>
      <p:sp>
        <p:nvSpPr>
          <p:cNvPr id="264" name="Google Shape;264;p28"/>
          <p:cNvSpPr/>
          <p:nvPr/>
        </p:nvSpPr>
        <p:spPr>
          <a:xfrm>
            <a:off x="1547138" y="1156649"/>
            <a:ext cx="1971300" cy="324300"/>
          </a:xfrm>
          <a:prstGeom prst="roundRect">
            <a:avLst>
              <a:gd fmla="val 50000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Question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28"/>
          <p:cNvSpPr/>
          <p:nvPr/>
        </p:nvSpPr>
        <p:spPr>
          <a:xfrm>
            <a:off x="1263537" y="1566991"/>
            <a:ext cx="1235700" cy="3243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Proposition</a:t>
            </a:r>
            <a:endParaRPr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2566348" y="1566991"/>
            <a:ext cx="1235700" cy="3243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Proposition</a:t>
            </a:r>
            <a:endParaRPr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2566339" y="1938090"/>
            <a:ext cx="1235700" cy="3243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Proposition</a:t>
            </a:r>
            <a:endParaRPr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1263537" y="1938090"/>
            <a:ext cx="1235700" cy="3243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Proposition</a:t>
            </a:r>
            <a:endParaRPr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4100059" y="945300"/>
            <a:ext cx="272700" cy="2646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28"/>
          <p:cNvSpPr/>
          <p:nvPr/>
        </p:nvSpPr>
        <p:spPr>
          <a:xfrm>
            <a:off x="2810488" y="3134950"/>
            <a:ext cx="2072700" cy="129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28"/>
          <p:cNvSpPr/>
          <p:nvPr/>
        </p:nvSpPr>
        <p:spPr>
          <a:xfrm>
            <a:off x="3161863" y="3889325"/>
            <a:ext cx="272700" cy="264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3527613" y="3889325"/>
            <a:ext cx="272700" cy="2646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28"/>
          <p:cNvSpPr/>
          <p:nvPr/>
        </p:nvSpPr>
        <p:spPr>
          <a:xfrm>
            <a:off x="3893363" y="3889325"/>
            <a:ext cx="272700" cy="2646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28"/>
          <p:cNvSpPr/>
          <p:nvPr/>
        </p:nvSpPr>
        <p:spPr>
          <a:xfrm>
            <a:off x="4259113" y="3889325"/>
            <a:ext cx="272700" cy="264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5" name="Google Shape;275;p28"/>
          <p:cNvCxnSpPr/>
          <p:nvPr/>
        </p:nvCxnSpPr>
        <p:spPr>
          <a:xfrm>
            <a:off x="3054338" y="3294975"/>
            <a:ext cx="1623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28"/>
          <p:cNvCxnSpPr/>
          <p:nvPr/>
        </p:nvCxnSpPr>
        <p:spPr>
          <a:xfrm>
            <a:off x="3054338" y="3294975"/>
            <a:ext cx="8076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77" name="Google Shape;277;p28"/>
          <p:cNvSpPr txBox="1"/>
          <p:nvPr>
            <p:ph type="title"/>
          </p:nvPr>
        </p:nvSpPr>
        <p:spPr>
          <a:xfrm>
            <a:off x="3145890" y="4354150"/>
            <a:ext cx="14019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Pupitre 1</a:t>
            </a:r>
            <a:endParaRPr sz="600"/>
          </a:p>
        </p:txBody>
      </p:sp>
      <p:sp>
        <p:nvSpPr>
          <p:cNvPr id="278" name="Google Shape;278;p28"/>
          <p:cNvSpPr txBox="1"/>
          <p:nvPr>
            <p:ph type="title"/>
          </p:nvPr>
        </p:nvSpPr>
        <p:spPr>
          <a:xfrm>
            <a:off x="1831840" y="2460613"/>
            <a:ext cx="14019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Ecran</a:t>
            </a:r>
            <a:endParaRPr sz="600"/>
          </a:p>
        </p:txBody>
      </p:sp>
      <p:sp>
        <p:nvSpPr>
          <p:cNvPr id="279" name="Google Shape;279;p28"/>
          <p:cNvSpPr/>
          <p:nvPr/>
        </p:nvSpPr>
        <p:spPr>
          <a:xfrm>
            <a:off x="4237388" y="946075"/>
            <a:ext cx="114300" cy="148600"/>
          </a:xfrm>
          <a:custGeom>
            <a:rect b="b" l="l" r="r" t="t"/>
            <a:pathLst>
              <a:path extrusionOk="0" h="5944" w="4572">
                <a:moveTo>
                  <a:pt x="76" y="5944"/>
                </a:moveTo>
                <a:lnTo>
                  <a:pt x="0" y="0"/>
                </a:lnTo>
                <a:lnTo>
                  <a:pt x="2439" y="381"/>
                </a:lnTo>
                <a:lnTo>
                  <a:pt x="3810" y="1677"/>
                </a:lnTo>
                <a:lnTo>
                  <a:pt x="4572" y="2210"/>
                </a:lnTo>
                <a:close/>
              </a:path>
            </a:pathLst>
          </a:custGeom>
          <a:solidFill>
            <a:srgbClr val="EA9999"/>
          </a:solidFill>
          <a:ln>
            <a:noFill/>
          </a:ln>
        </p:spPr>
      </p:sp>
      <p:cxnSp>
        <p:nvCxnSpPr>
          <p:cNvPr id="280" name="Google Shape;280;p28"/>
          <p:cNvCxnSpPr/>
          <p:nvPr/>
        </p:nvCxnSpPr>
        <p:spPr>
          <a:xfrm flipH="1" rot="10800000">
            <a:off x="4235195" y="1018619"/>
            <a:ext cx="105600" cy="7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28"/>
          <p:cNvSpPr/>
          <p:nvPr/>
        </p:nvSpPr>
        <p:spPr>
          <a:xfrm>
            <a:off x="4100059" y="945300"/>
            <a:ext cx="272700" cy="264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28"/>
          <p:cNvSpPr/>
          <p:nvPr/>
        </p:nvSpPr>
        <p:spPr>
          <a:xfrm>
            <a:off x="630363" y="3134950"/>
            <a:ext cx="2072700" cy="129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28"/>
          <p:cNvSpPr/>
          <p:nvPr/>
        </p:nvSpPr>
        <p:spPr>
          <a:xfrm>
            <a:off x="981738" y="3889325"/>
            <a:ext cx="272700" cy="264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28"/>
          <p:cNvSpPr/>
          <p:nvPr/>
        </p:nvSpPr>
        <p:spPr>
          <a:xfrm>
            <a:off x="1347488" y="3889325"/>
            <a:ext cx="272700" cy="2646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" name="Google Shape;285;p28"/>
          <p:cNvSpPr/>
          <p:nvPr/>
        </p:nvSpPr>
        <p:spPr>
          <a:xfrm>
            <a:off x="1713238" y="3889325"/>
            <a:ext cx="272700" cy="2646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" name="Google Shape;286;p28"/>
          <p:cNvSpPr/>
          <p:nvPr/>
        </p:nvSpPr>
        <p:spPr>
          <a:xfrm>
            <a:off x="2078988" y="3889325"/>
            <a:ext cx="272700" cy="264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7" name="Google Shape;287;p28"/>
          <p:cNvCxnSpPr/>
          <p:nvPr/>
        </p:nvCxnSpPr>
        <p:spPr>
          <a:xfrm>
            <a:off x="874213" y="3294975"/>
            <a:ext cx="1623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28"/>
          <p:cNvCxnSpPr/>
          <p:nvPr/>
        </p:nvCxnSpPr>
        <p:spPr>
          <a:xfrm>
            <a:off x="874213" y="3294975"/>
            <a:ext cx="8076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89" name="Google Shape;289;p28"/>
          <p:cNvSpPr txBox="1"/>
          <p:nvPr>
            <p:ph type="title"/>
          </p:nvPr>
        </p:nvSpPr>
        <p:spPr>
          <a:xfrm>
            <a:off x="965765" y="4354150"/>
            <a:ext cx="14019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Pupitre 2</a:t>
            </a:r>
            <a:endParaRPr sz="600"/>
          </a:p>
        </p:txBody>
      </p:sp>
      <p:sp>
        <p:nvSpPr>
          <p:cNvPr id="290" name="Google Shape;290;p28"/>
          <p:cNvSpPr/>
          <p:nvPr/>
        </p:nvSpPr>
        <p:spPr>
          <a:xfrm>
            <a:off x="7216463" y="4009975"/>
            <a:ext cx="272700" cy="264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1" name="Google Shape;291;p28"/>
          <p:cNvCxnSpPr>
            <a:stCxn id="258" idx="1"/>
            <a:endCxn id="270" idx="0"/>
          </p:cNvCxnSpPr>
          <p:nvPr/>
        </p:nvCxnSpPr>
        <p:spPr>
          <a:xfrm flipH="1">
            <a:off x="3846863" y="2613725"/>
            <a:ext cx="2314200" cy="521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28"/>
          <p:cNvCxnSpPr>
            <a:stCxn id="258" idx="1"/>
            <a:endCxn id="282" idx="0"/>
          </p:cNvCxnSpPr>
          <p:nvPr/>
        </p:nvCxnSpPr>
        <p:spPr>
          <a:xfrm flipH="1">
            <a:off x="1666763" y="2613725"/>
            <a:ext cx="4494300" cy="521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28"/>
          <p:cNvCxnSpPr>
            <a:stCxn id="258" idx="1"/>
            <a:endCxn id="262" idx="3"/>
          </p:cNvCxnSpPr>
          <p:nvPr/>
        </p:nvCxnSpPr>
        <p:spPr>
          <a:xfrm rot="10800000">
            <a:off x="4450163" y="1709525"/>
            <a:ext cx="1710900" cy="904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94" name="Google Shape;294;p28"/>
          <p:cNvSpPr txBox="1"/>
          <p:nvPr/>
        </p:nvSpPr>
        <p:spPr>
          <a:xfrm rot="1663989">
            <a:off x="4423856" y="1828807"/>
            <a:ext cx="1954640" cy="3694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000FF"/>
                </a:solidFill>
              </a:rPr>
              <a:t>Afficher une question</a:t>
            </a:r>
            <a:endParaRPr b="1" sz="1200">
              <a:solidFill>
                <a:srgbClr val="0000FF"/>
              </a:solidFill>
            </a:endParaRPr>
          </a:p>
        </p:txBody>
      </p:sp>
      <p:sp>
        <p:nvSpPr>
          <p:cNvPr id="295" name="Google Shape;295;p28"/>
          <p:cNvSpPr txBox="1"/>
          <p:nvPr/>
        </p:nvSpPr>
        <p:spPr>
          <a:xfrm rot="-385198">
            <a:off x="3260177" y="2519210"/>
            <a:ext cx="1617846" cy="3695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0000FF"/>
                </a:solidFill>
              </a:rPr>
              <a:t>Activer bumpers</a:t>
            </a:r>
            <a:endParaRPr b="1" sz="1200">
              <a:solidFill>
                <a:srgbClr val="0000FF"/>
              </a:solidFill>
            </a:endParaRPr>
          </a:p>
        </p:txBody>
      </p:sp>
      <p:cxnSp>
        <p:nvCxnSpPr>
          <p:cNvPr id="296" name="Google Shape;296;p28"/>
          <p:cNvCxnSpPr>
            <a:stCxn id="270" idx="0"/>
          </p:cNvCxnSpPr>
          <p:nvPr/>
        </p:nvCxnSpPr>
        <p:spPr>
          <a:xfrm flipH="1" rot="10800000">
            <a:off x="3846838" y="2645650"/>
            <a:ext cx="2267700" cy="4893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97" name="Google Shape;297;p28"/>
          <p:cNvSpPr txBox="1"/>
          <p:nvPr/>
        </p:nvSpPr>
        <p:spPr>
          <a:xfrm rot="-385198">
            <a:off x="3260165" y="2513910"/>
            <a:ext cx="1617846" cy="3695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9900"/>
                </a:solidFill>
              </a:rPr>
              <a:t>Acquitter</a:t>
            </a:r>
            <a:endParaRPr b="1" sz="1200">
              <a:solidFill>
                <a:srgbClr val="FF9900"/>
              </a:solidFill>
            </a:endParaRPr>
          </a:p>
        </p:txBody>
      </p:sp>
      <p:cxnSp>
        <p:nvCxnSpPr>
          <p:cNvPr id="298" name="Google Shape;298;p28"/>
          <p:cNvCxnSpPr/>
          <p:nvPr/>
        </p:nvCxnSpPr>
        <p:spPr>
          <a:xfrm flipH="1" rot="10800000">
            <a:off x="1666713" y="2657050"/>
            <a:ext cx="4436400" cy="4779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500"/>
              <a:t>‹#›</a:t>
            </a:fld>
            <a:endParaRPr sz="1500"/>
          </a:p>
        </p:txBody>
      </p:sp>
      <p:sp>
        <p:nvSpPr>
          <p:cNvPr id="304" name="Google Shape;304;p29"/>
          <p:cNvSpPr txBox="1"/>
          <p:nvPr>
            <p:ph idx="4294967295" type="subTitle"/>
          </p:nvPr>
        </p:nvSpPr>
        <p:spPr>
          <a:xfrm>
            <a:off x="0" y="4811225"/>
            <a:ext cx="16545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HILLION Jules</a:t>
            </a:r>
            <a:endParaRPr/>
          </a:p>
        </p:txBody>
      </p:sp>
      <p:sp>
        <p:nvSpPr>
          <p:cNvPr id="305" name="Google Shape;305;p29"/>
          <p:cNvSpPr txBox="1"/>
          <p:nvPr>
            <p:ph type="title"/>
          </p:nvPr>
        </p:nvSpPr>
        <p:spPr>
          <a:xfrm>
            <a:off x="773700" y="-251450"/>
            <a:ext cx="7596600" cy="102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Trames utilisées</a:t>
            </a:r>
            <a:endParaRPr/>
          </a:p>
        </p:txBody>
      </p:sp>
      <p:pic>
        <p:nvPicPr>
          <p:cNvPr id="306" name="Google Shape;306;p29"/>
          <p:cNvPicPr preferRelativeResize="0"/>
          <p:nvPr/>
        </p:nvPicPr>
        <p:blipFill rotWithShape="1">
          <a:blip r:embed="rId3">
            <a:alphaModFix/>
          </a:blip>
          <a:srcRect b="0" l="1700" r="0" t="31304"/>
          <a:stretch/>
        </p:blipFill>
        <p:spPr>
          <a:xfrm>
            <a:off x="1768250" y="755338"/>
            <a:ext cx="5607500" cy="38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9"/>
          <p:cNvSpPr txBox="1"/>
          <p:nvPr/>
        </p:nvSpPr>
        <p:spPr>
          <a:xfrm>
            <a:off x="7060175" y="1792150"/>
            <a:ext cx="12339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Ecran</a:t>
            </a:r>
            <a:endParaRPr b="1" sz="1800"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29"/>
          <p:cNvSpPr txBox="1"/>
          <p:nvPr/>
        </p:nvSpPr>
        <p:spPr>
          <a:xfrm>
            <a:off x="325200" y="1079175"/>
            <a:ext cx="23928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Pupitre</a:t>
            </a:r>
            <a:endParaRPr b="1" sz="1800">
              <a:solidFill>
                <a:srgbClr val="4A86E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(Emission)</a:t>
            </a:r>
            <a:endParaRPr b="1" sz="1800">
              <a:solidFill>
                <a:srgbClr val="4A86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29"/>
          <p:cNvSpPr txBox="1"/>
          <p:nvPr/>
        </p:nvSpPr>
        <p:spPr>
          <a:xfrm>
            <a:off x="500675" y="3030650"/>
            <a:ext cx="23928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Pupitre</a:t>
            </a:r>
            <a:endParaRPr b="1" sz="18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(Réception)</a:t>
            </a:r>
            <a:endParaRPr b="1" sz="18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/>
          <p:nvPr>
            <p:ph type="title"/>
          </p:nvPr>
        </p:nvSpPr>
        <p:spPr>
          <a:xfrm>
            <a:off x="773700" y="53350"/>
            <a:ext cx="7596600" cy="102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Échange</a:t>
            </a:r>
            <a:r>
              <a:rPr lang="fr"/>
              <a:t> </a:t>
            </a:r>
            <a:r>
              <a:rPr lang="fr"/>
              <a:t>Tablette→Pupitre</a:t>
            </a:r>
            <a:endParaRPr sz="2755"/>
          </a:p>
        </p:txBody>
      </p:sp>
      <p:sp>
        <p:nvSpPr>
          <p:cNvPr id="315" name="Google Shape;31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500"/>
              <a:t>‹#›</a:t>
            </a:fld>
            <a:endParaRPr sz="1500"/>
          </a:p>
        </p:txBody>
      </p:sp>
      <p:sp>
        <p:nvSpPr>
          <p:cNvPr id="316" name="Google Shape;316;p30"/>
          <p:cNvSpPr txBox="1"/>
          <p:nvPr>
            <p:ph idx="4294967295" type="subTitle"/>
          </p:nvPr>
        </p:nvSpPr>
        <p:spPr>
          <a:xfrm>
            <a:off x="0" y="4811225"/>
            <a:ext cx="16545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HILLION Jules</a:t>
            </a:r>
            <a:endParaRPr/>
          </a:p>
        </p:txBody>
      </p:sp>
      <p:sp>
        <p:nvSpPr>
          <p:cNvPr id="317" name="Google Shape;317;p30"/>
          <p:cNvSpPr txBox="1"/>
          <p:nvPr/>
        </p:nvSpPr>
        <p:spPr>
          <a:xfrm>
            <a:off x="1392100" y="1143300"/>
            <a:ext cx="53751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fr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{TYPE}</a:t>
            </a:r>
            <a:r>
              <a:rPr b="1" lang="fr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fr" sz="24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lang="fr" sz="24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DONNÉES</a:t>
            </a:r>
            <a:r>
              <a:rPr b="1" lang="fr" sz="2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fr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endParaRPr sz="2400">
              <a:solidFill>
                <a:srgbClr val="FF0000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18" name="Google Shape;318;p30"/>
          <p:cNvSpPr txBox="1"/>
          <p:nvPr/>
        </p:nvSpPr>
        <p:spPr>
          <a:xfrm>
            <a:off x="2480350" y="1854000"/>
            <a:ext cx="6222900" cy="11697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fr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fr" sz="1600">
                <a:solidFill>
                  <a:schemeClr val="dk1"/>
                </a:solidFill>
              </a:rPr>
              <a:t> </a:t>
            </a:r>
            <a:r>
              <a:rPr lang="f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Enregistrer le résultat d’une question</a:t>
            </a:r>
            <a:endParaRPr b="1" sz="16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fr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lang="fr" sz="1600"/>
              <a:t> </a:t>
            </a:r>
            <a:r>
              <a:rPr lang="fr" sz="1600">
                <a:latin typeface="Open Sans"/>
                <a:ea typeface="Open Sans"/>
                <a:cs typeface="Open Sans"/>
                <a:sym typeface="Open Sans"/>
              </a:rPr>
              <a:t>: Enregistrer le temps d’une question</a:t>
            </a:r>
            <a:endParaRPr b="1" sz="16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fr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fr" sz="1600"/>
              <a:t> </a:t>
            </a:r>
            <a:r>
              <a:rPr lang="fr" sz="1600">
                <a:latin typeface="Open Sans"/>
                <a:ea typeface="Open Sans"/>
                <a:cs typeface="Open Sans"/>
                <a:sym typeface="Open Sans"/>
              </a:rPr>
              <a:t>: Activer bumpers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➢"/>
            </a:pPr>
            <a:r>
              <a:rPr b="1" lang="fr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fr" sz="1600">
                <a:solidFill>
                  <a:schemeClr val="dk1"/>
                </a:solidFill>
              </a:rPr>
              <a:t> </a:t>
            </a:r>
            <a:r>
              <a:rPr lang="fr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Désactiver bumpers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9" name="Google Shape;319;p30"/>
          <p:cNvCxnSpPr/>
          <p:nvPr/>
        </p:nvCxnSpPr>
        <p:spPr>
          <a:xfrm flipH="1">
            <a:off x="3091775" y="1655550"/>
            <a:ext cx="2100" cy="204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0"/>
          <p:cNvSpPr txBox="1"/>
          <p:nvPr/>
        </p:nvSpPr>
        <p:spPr>
          <a:xfrm>
            <a:off x="152400" y="2972100"/>
            <a:ext cx="87372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fr" sz="2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Q</a:t>
            </a:r>
            <a:r>
              <a:rPr b="1" lang="fr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fr" sz="20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NUMERO_QUESTION</a:t>
            </a:r>
            <a:r>
              <a:rPr b="1" lang="fr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fr" sz="20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TEMPS</a:t>
            </a:r>
            <a:r>
              <a:rPr b="1" lang="fr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endParaRPr sz="2000">
              <a:solidFill>
                <a:srgbClr val="FF0000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21" name="Google Shape;321;p30"/>
          <p:cNvSpPr txBox="1"/>
          <p:nvPr/>
        </p:nvSpPr>
        <p:spPr>
          <a:xfrm>
            <a:off x="4934425" y="3636125"/>
            <a:ext cx="2092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 secondes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 = 0 alors la question n’a pas de temps limite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2871950" y="3636125"/>
            <a:ext cx="2252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 1 à </a:t>
            </a:r>
            <a:r>
              <a:rPr i="1"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endParaRPr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3" name="Google Shape;323;p30"/>
          <p:cNvCxnSpPr/>
          <p:nvPr/>
        </p:nvCxnSpPr>
        <p:spPr>
          <a:xfrm flipH="1">
            <a:off x="1005450" y="2067725"/>
            <a:ext cx="9900" cy="1188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30"/>
          <p:cNvCxnSpPr/>
          <p:nvPr/>
        </p:nvCxnSpPr>
        <p:spPr>
          <a:xfrm rot="10800000">
            <a:off x="1008650" y="2064400"/>
            <a:ext cx="1469100" cy="7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30"/>
          <p:cNvCxnSpPr/>
          <p:nvPr/>
        </p:nvCxnSpPr>
        <p:spPr>
          <a:xfrm rot="10800000">
            <a:off x="1008650" y="3260250"/>
            <a:ext cx="1469100" cy="7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1"/>
          <p:cNvSpPr txBox="1"/>
          <p:nvPr>
            <p:ph type="title"/>
          </p:nvPr>
        </p:nvSpPr>
        <p:spPr>
          <a:xfrm>
            <a:off x="773700" y="53350"/>
            <a:ext cx="7596600" cy="102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Échange Pupitre→Tablette</a:t>
            </a:r>
            <a:endParaRPr sz="2755"/>
          </a:p>
        </p:txBody>
      </p:sp>
      <p:sp>
        <p:nvSpPr>
          <p:cNvPr id="331" name="Google Shape;33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500"/>
              <a:t>‹#›</a:t>
            </a:fld>
            <a:endParaRPr sz="1500"/>
          </a:p>
        </p:txBody>
      </p:sp>
      <p:sp>
        <p:nvSpPr>
          <p:cNvPr id="332" name="Google Shape;332;p31"/>
          <p:cNvSpPr txBox="1"/>
          <p:nvPr>
            <p:ph idx="4294967295" type="subTitle"/>
          </p:nvPr>
        </p:nvSpPr>
        <p:spPr>
          <a:xfrm>
            <a:off x="0" y="4811225"/>
            <a:ext cx="16545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HILLION Jules</a:t>
            </a:r>
            <a:endParaRPr/>
          </a:p>
        </p:txBody>
      </p:sp>
      <p:sp>
        <p:nvSpPr>
          <p:cNvPr id="333" name="Google Shape;333;p31"/>
          <p:cNvSpPr txBox="1"/>
          <p:nvPr/>
        </p:nvSpPr>
        <p:spPr>
          <a:xfrm>
            <a:off x="1392100" y="1143300"/>
            <a:ext cx="53751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fr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{TYPE}</a:t>
            </a:r>
            <a:r>
              <a:rPr b="1" lang="fr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fr" sz="24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lang="fr" sz="24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DONNÉES</a:t>
            </a:r>
            <a:r>
              <a:rPr b="1" lang="fr" sz="2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fr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endParaRPr sz="2400">
              <a:solidFill>
                <a:srgbClr val="FF0000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34" name="Google Shape;334;p31"/>
          <p:cNvSpPr txBox="1"/>
          <p:nvPr/>
        </p:nvSpPr>
        <p:spPr>
          <a:xfrm>
            <a:off x="2480350" y="1854000"/>
            <a:ext cx="4849200" cy="6771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fr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fr" sz="1600"/>
              <a:t> </a:t>
            </a:r>
            <a:r>
              <a:rPr lang="fr" sz="1600">
                <a:latin typeface="Open Sans"/>
                <a:ea typeface="Open Sans"/>
                <a:cs typeface="Open Sans"/>
                <a:sym typeface="Open Sans"/>
              </a:rPr>
              <a:t>: Envoyer une réponse</a:t>
            </a:r>
            <a:endParaRPr b="1" sz="16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fr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fr" sz="1600"/>
              <a:t> </a:t>
            </a:r>
            <a:r>
              <a:rPr lang="fr" sz="1600">
                <a:latin typeface="Open Sans"/>
                <a:ea typeface="Open Sans"/>
                <a:cs typeface="Open Sans"/>
                <a:sym typeface="Open Sans"/>
              </a:rPr>
              <a:t>: Acquitter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5" name="Google Shape;335;p31"/>
          <p:cNvCxnSpPr/>
          <p:nvPr/>
        </p:nvCxnSpPr>
        <p:spPr>
          <a:xfrm flipH="1">
            <a:off x="3091775" y="1655550"/>
            <a:ext cx="2100" cy="204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31"/>
          <p:cNvSpPr txBox="1"/>
          <p:nvPr/>
        </p:nvSpPr>
        <p:spPr>
          <a:xfrm>
            <a:off x="152400" y="2972100"/>
            <a:ext cx="87372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fr" sz="2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fr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fr" sz="20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NUMERO_QUESTION</a:t>
            </a:r>
            <a:r>
              <a:rPr b="1" lang="fr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fr" sz="20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NUMERO_REPONSE</a:t>
            </a:r>
            <a:r>
              <a:rPr b="1" lang="fr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fr" sz="200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TEMPS_REPONSE</a:t>
            </a:r>
            <a:r>
              <a:rPr b="1" lang="fr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endParaRPr sz="2000">
              <a:solidFill>
                <a:srgbClr val="FF0000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37" name="Google Shape;337;p31"/>
          <p:cNvSpPr txBox="1"/>
          <p:nvPr/>
        </p:nvSpPr>
        <p:spPr>
          <a:xfrm>
            <a:off x="6023600" y="3712325"/>
            <a:ext cx="19299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 ms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= 0 alors le temps n’a pas été mesuré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Google Shape;338;p31"/>
          <p:cNvSpPr txBox="1"/>
          <p:nvPr/>
        </p:nvSpPr>
        <p:spPr>
          <a:xfrm>
            <a:off x="3715225" y="3712325"/>
            <a:ext cx="2092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 à 4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= 0 alors pas de réponse obtenue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9" name="Google Shape;339;p31"/>
          <p:cNvSpPr txBox="1"/>
          <p:nvPr/>
        </p:nvSpPr>
        <p:spPr>
          <a:xfrm>
            <a:off x="1271750" y="3712325"/>
            <a:ext cx="2252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 1 à </a:t>
            </a:r>
            <a:r>
              <a:rPr i="1"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endParaRPr i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0" name="Google Shape;340;p31"/>
          <p:cNvCxnSpPr/>
          <p:nvPr/>
        </p:nvCxnSpPr>
        <p:spPr>
          <a:xfrm flipH="1">
            <a:off x="1010250" y="2067725"/>
            <a:ext cx="5100" cy="977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31"/>
          <p:cNvCxnSpPr/>
          <p:nvPr/>
        </p:nvCxnSpPr>
        <p:spPr>
          <a:xfrm rot="10800000">
            <a:off x="1008650" y="2064400"/>
            <a:ext cx="1469100" cy="7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773700" y="0"/>
            <a:ext cx="75966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74" name="Google Shape;74;p14"/>
          <p:cNvSpPr txBox="1"/>
          <p:nvPr>
            <p:ph type="title"/>
          </p:nvPr>
        </p:nvSpPr>
        <p:spPr>
          <a:xfrm>
            <a:off x="1554400" y="1134275"/>
            <a:ext cx="2610000" cy="15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/>
              <a:t>I - Présentation du projet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fr" sz="2000"/>
              <a:t>Synoptique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fr" sz="2000"/>
              <a:t>Répartition des </a:t>
            </a:r>
            <a:r>
              <a:rPr lang="fr" sz="2000"/>
              <a:t>tâches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fr" sz="2000"/>
              <a:t>Planification des tâches</a:t>
            </a:r>
            <a:endParaRPr sz="2000"/>
          </a:p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500"/>
              <a:t>‹#›</a:t>
            </a:fld>
            <a:endParaRPr sz="1500"/>
          </a:p>
        </p:txBody>
      </p:sp>
      <p:sp>
        <p:nvSpPr>
          <p:cNvPr id="76" name="Google Shape;76;p14"/>
          <p:cNvSpPr txBox="1"/>
          <p:nvPr>
            <p:ph idx="4294967295" type="subTitle"/>
          </p:nvPr>
        </p:nvSpPr>
        <p:spPr>
          <a:xfrm>
            <a:off x="0" y="4811225"/>
            <a:ext cx="16545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HILLION </a:t>
            </a:r>
            <a:r>
              <a:rPr lang="fr"/>
              <a:t>Jules</a:t>
            </a:r>
            <a:endParaRPr/>
          </a:p>
        </p:txBody>
      </p:sp>
      <p:sp>
        <p:nvSpPr>
          <p:cNvPr id="77" name="Google Shape;77;p14"/>
          <p:cNvSpPr txBox="1"/>
          <p:nvPr>
            <p:ph type="title"/>
          </p:nvPr>
        </p:nvSpPr>
        <p:spPr>
          <a:xfrm>
            <a:off x="4399700" y="1134275"/>
            <a:ext cx="3069900" cy="29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/>
              <a:t>II - Travail personnel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fr" sz="2000"/>
              <a:t>Diagramme de cas d’utilisation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fr" sz="2000"/>
              <a:t>IHM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fr" sz="2000"/>
              <a:t>Communication Bluetooth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fr" sz="2000"/>
              <a:t>Base de données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/>
              <a:t>III - Recette</a:t>
            </a:r>
            <a:endParaRPr b="1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>
            <p:ph type="title"/>
          </p:nvPr>
        </p:nvSpPr>
        <p:spPr>
          <a:xfrm>
            <a:off x="773700" y="53350"/>
            <a:ext cx="7596600" cy="102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Échange </a:t>
            </a:r>
            <a:r>
              <a:rPr lang="fr"/>
              <a:t>Tablette→Écran</a:t>
            </a:r>
            <a:endParaRPr sz="2755"/>
          </a:p>
        </p:txBody>
      </p:sp>
      <p:sp>
        <p:nvSpPr>
          <p:cNvPr id="347" name="Google Shape;34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500"/>
              <a:t>‹#›</a:t>
            </a:fld>
            <a:endParaRPr sz="1500"/>
          </a:p>
        </p:txBody>
      </p:sp>
      <p:sp>
        <p:nvSpPr>
          <p:cNvPr id="348" name="Google Shape;348;p32"/>
          <p:cNvSpPr txBox="1"/>
          <p:nvPr>
            <p:ph idx="4294967295" type="subTitle"/>
          </p:nvPr>
        </p:nvSpPr>
        <p:spPr>
          <a:xfrm>
            <a:off x="0" y="4811225"/>
            <a:ext cx="16545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HILLION Jules</a:t>
            </a:r>
            <a:endParaRPr/>
          </a:p>
        </p:txBody>
      </p:sp>
      <p:sp>
        <p:nvSpPr>
          <p:cNvPr id="349" name="Google Shape;349;p32"/>
          <p:cNvSpPr txBox="1"/>
          <p:nvPr/>
        </p:nvSpPr>
        <p:spPr>
          <a:xfrm>
            <a:off x="1392100" y="1143300"/>
            <a:ext cx="53751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fr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{TYPE}</a:t>
            </a:r>
            <a:r>
              <a:rPr b="1" lang="fr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fr" sz="24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lang="fr" sz="2400">
                <a:latin typeface="Courier New"/>
                <a:ea typeface="Courier New"/>
                <a:cs typeface="Courier New"/>
                <a:sym typeface="Courier New"/>
              </a:rPr>
              <a:t>DONNÉES</a:t>
            </a:r>
            <a:r>
              <a:rPr b="1" lang="fr" sz="2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fr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endParaRPr sz="2400">
              <a:solidFill>
                <a:srgbClr val="FF0000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50" name="Google Shape;350;p32"/>
          <p:cNvSpPr txBox="1"/>
          <p:nvPr/>
        </p:nvSpPr>
        <p:spPr>
          <a:xfrm>
            <a:off x="2480350" y="2158800"/>
            <a:ext cx="4849200" cy="2401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fr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fr" sz="1600"/>
              <a:t> </a:t>
            </a:r>
            <a:r>
              <a:rPr lang="fr" sz="1600">
                <a:latin typeface="Open Sans"/>
                <a:ea typeface="Open Sans"/>
                <a:cs typeface="Open Sans"/>
                <a:sym typeface="Open Sans"/>
              </a:rPr>
              <a:t>: Lancer un quiz</a:t>
            </a:r>
            <a:endParaRPr b="1" sz="16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fr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fr" sz="1600"/>
              <a:t> </a:t>
            </a:r>
            <a:r>
              <a:rPr lang="fr" sz="1600">
                <a:latin typeface="Open Sans"/>
                <a:ea typeface="Open Sans"/>
                <a:cs typeface="Open Sans"/>
                <a:sym typeface="Open Sans"/>
              </a:rPr>
              <a:t>: Indiquer un participant au quiz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fr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fr" sz="1600"/>
              <a:t> </a:t>
            </a:r>
            <a:r>
              <a:rPr lang="fr" sz="1600">
                <a:latin typeface="Open Sans"/>
                <a:ea typeface="Open Sans"/>
                <a:cs typeface="Open Sans"/>
                <a:sym typeface="Open Sans"/>
              </a:rPr>
              <a:t>: Envoyer une question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fr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fr" sz="1600"/>
              <a:t> </a:t>
            </a:r>
            <a:r>
              <a:rPr lang="fr" sz="1600">
                <a:latin typeface="Open Sans"/>
                <a:ea typeface="Open Sans"/>
                <a:cs typeface="Open Sans"/>
                <a:sym typeface="Open Sans"/>
              </a:rPr>
              <a:t>: Signaler le démarrage d’une question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fr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fr" sz="1600"/>
              <a:t> </a:t>
            </a:r>
            <a:r>
              <a:rPr lang="fr" sz="1600">
                <a:latin typeface="Open Sans"/>
                <a:ea typeface="Open Sans"/>
                <a:cs typeface="Open Sans"/>
                <a:sym typeface="Open Sans"/>
              </a:rPr>
              <a:t>: Indiquer la réponse choisie par un joueur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fr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fr" sz="1600"/>
              <a:t> </a:t>
            </a:r>
            <a:r>
              <a:rPr lang="fr" sz="1600">
                <a:latin typeface="Open Sans"/>
                <a:ea typeface="Open Sans"/>
                <a:cs typeface="Open Sans"/>
                <a:sym typeface="Open Sans"/>
              </a:rPr>
              <a:t>: Afficher la réponse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fr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fr" sz="1600"/>
              <a:t> </a:t>
            </a:r>
            <a:r>
              <a:rPr lang="fr" sz="1600">
                <a:latin typeface="Open Sans"/>
                <a:ea typeface="Open Sans"/>
                <a:cs typeface="Open Sans"/>
                <a:sym typeface="Open Sans"/>
              </a:rPr>
              <a:t>: Passer à la question suivante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fr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fr" sz="1600"/>
              <a:t> </a:t>
            </a:r>
            <a:r>
              <a:rPr lang="fr" sz="1600">
                <a:latin typeface="Open Sans"/>
                <a:ea typeface="Open Sans"/>
                <a:cs typeface="Open Sans"/>
                <a:sym typeface="Open Sans"/>
              </a:rPr>
              <a:t>: Revenir à la question précédente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fr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fr" sz="1600"/>
              <a:t> </a:t>
            </a:r>
            <a:r>
              <a:rPr lang="fr" sz="1600">
                <a:latin typeface="Open Sans"/>
                <a:ea typeface="Open Sans"/>
                <a:cs typeface="Open Sans"/>
                <a:sym typeface="Open Sans"/>
              </a:rPr>
              <a:t>: Finir un quiz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51" name="Google Shape;351;p32"/>
          <p:cNvCxnSpPr/>
          <p:nvPr/>
        </p:nvCxnSpPr>
        <p:spPr>
          <a:xfrm>
            <a:off x="3093875" y="1655550"/>
            <a:ext cx="0" cy="5154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3"/>
          <p:cNvSpPr txBox="1"/>
          <p:nvPr>
            <p:ph type="title"/>
          </p:nvPr>
        </p:nvSpPr>
        <p:spPr>
          <a:xfrm>
            <a:off x="773700" y="53350"/>
            <a:ext cx="7596600" cy="102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Échange Tablette→Périphériques</a:t>
            </a:r>
            <a:endParaRPr sz="2755"/>
          </a:p>
        </p:txBody>
      </p:sp>
      <p:sp>
        <p:nvSpPr>
          <p:cNvPr id="357" name="Google Shape;35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500"/>
              <a:t>‹#›</a:t>
            </a:fld>
            <a:endParaRPr sz="1500"/>
          </a:p>
        </p:txBody>
      </p:sp>
      <p:sp>
        <p:nvSpPr>
          <p:cNvPr id="358" name="Google Shape;358;p33"/>
          <p:cNvSpPr txBox="1"/>
          <p:nvPr>
            <p:ph idx="4294967295" type="subTitle"/>
          </p:nvPr>
        </p:nvSpPr>
        <p:spPr>
          <a:xfrm>
            <a:off x="0" y="4811225"/>
            <a:ext cx="16545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HILLION Jules</a:t>
            </a:r>
            <a:endParaRPr/>
          </a:p>
        </p:txBody>
      </p:sp>
      <p:sp>
        <p:nvSpPr>
          <p:cNvPr id="359" name="Google Shape;359;p33"/>
          <p:cNvSpPr txBox="1"/>
          <p:nvPr/>
        </p:nvSpPr>
        <p:spPr>
          <a:xfrm>
            <a:off x="1392100" y="1143300"/>
            <a:ext cx="53751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fr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{TYPE}</a:t>
            </a:r>
            <a:r>
              <a:rPr b="1" lang="fr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fr" sz="2400">
                <a:latin typeface="Courier New"/>
                <a:ea typeface="Courier New"/>
                <a:cs typeface="Courier New"/>
                <a:sym typeface="Courier New"/>
              </a:rPr>
              <a:t>{DONNÉES}</a:t>
            </a:r>
            <a:r>
              <a:rPr b="1" lang="fr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endParaRPr sz="2400">
              <a:solidFill>
                <a:srgbClr val="FF0000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60" name="Google Shape;360;p33"/>
          <p:cNvSpPr txBox="1"/>
          <p:nvPr/>
        </p:nvSpPr>
        <p:spPr>
          <a:xfrm>
            <a:off x="2480350" y="2158800"/>
            <a:ext cx="4849200" cy="4311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b="1" lang="fr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fr" sz="1600"/>
              <a:t> </a:t>
            </a:r>
            <a:r>
              <a:rPr lang="fr" sz="1600">
                <a:latin typeface="Open Sans"/>
                <a:ea typeface="Open Sans"/>
                <a:cs typeface="Open Sans"/>
                <a:sym typeface="Open Sans"/>
              </a:rPr>
              <a:t>: Vérifier la connexion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61" name="Google Shape;361;p33"/>
          <p:cNvCxnSpPr/>
          <p:nvPr/>
        </p:nvCxnSpPr>
        <p:spPr>
          <a:xfrm>
            <a:off x="3093875" y="1655550"/>
            <a:ext cx="0" cy="5154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33"/>
          <p:cNvSpPr txBox="1"/>
          <p:nvPr/>
        </p:nvSpPr>
        <p:spPr>
          <a:xfrm>
            <a:off x="76200" y="2942030"/>
            <a:ext cx="87372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1" lang="fr" sz="2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fr" sz="2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endParaRPr sz="2000">
              <a:solidFill>
                <a:srgbClr val="FF0000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cxnSp>
        <p:nvCxnSpPr>
          <p:cNvPr id="363" name="Google Shape;363;p33"/>
          <p:cNvCxnSpPr/>
          <p:nvPr/>
        </p:nvCxnSpPr>
        <p:spPr>
          <a:xfrm flipH="1">
            <a:off x="2147250" y="2369200"/>
            <a:ext cx="11100" cy="824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33"/>
          <p:cNvCxnSpPr/>
          <p:nvPr/>
        </p:nvCxnSpPr>
        <p:spPr>
          <a:xfrm rot="10800000">
            <a:off x="2148950" y="2376700"/>
            <a:ext cx="328800" cy="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33"/>
          <p:cNvCxnSpPr/>
          <p:nvPr/>
        </p:nvCxnSpPr>
        <p:spPr>
          <a:xfrm rot="10800000">
            <a:off x="2138875" y="3184725"/>
            <a:ext cx="1934400" cy="144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500"/>
              <a:t>‹#›</a:t>
            </a:fld>
            <a:endParaRPr sz="1500"/>
          </a:p>
        </p:txBody>
      </p:sp>
      <p:sp>
        <p:nvSpPr>
          <p:cNvPr id="371" name="Google Shape;371;p34"/>
          <p:cNvSpPr txBox="1"/>
          <p:nvPr>
            <p:ph idx="4294967295" type="subTitle"/>
          </p:nvPr>
        </p:nvSpPr>
        <p:spPr>
          <a:xfrm>
            <a:off x="0" y="4811225"/>
            <a:ext cx="16545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HILLION Jules</a:t>
            </a:r>
            <a:endParaRPr/>
          </a:p>
        </p:txBody>
      </p:sp>
      <p:sp>
        <p:nvSpPr>
          <p:cNvPr id="372" name="Google Shape;372;p34"/>
          <p:cNvSpPr txBox="1"/>
          <p:nvPr>
            <p:ph type="title"/>
          </p:nvPr>
        </p:nvSpPr>
        <p:spPr>
          <a:xfrm>
            <a:off x="773700" y="-1950"/>
            <a:ext cx="7596600" cy="10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Base de données</a:t>
            </a:r>
            <a:endParaRPr sz="2533"/>
          </a:p>
        </p:txBody>
      </p:sp>
      <p:pic>
        <p:nvPicPr>
          <p:cNvPr id="373" name="Google Shape;3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976" y="785526"/>
            <a:ext cx="7178048" cy="416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500"/>
              <a:t>‹#›</a:t>
            </a:fld>
            <a:endParaRPr sz="1500"/>
          </a:p>
        </p:txBody>
      </p:sp>
      <p:sp>
        <p:nvSpPr>
          <p:cNvPr id="379" name="Google Shape;379;p35"/>
          <p:cNvSpPr txBox="1"/>
          <p:nvPr>
            <p:ph idx="4294967295" type="subTitle"/>
          </p:nvPr>
        </p:nvSpPr>
        <p:spPr>
          <a:xfrm>
            <a:off x="0" y="4811225"/>
            <a:ext cx="16545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HILLION Jules</a:t>
            </a:r>
            <a:endParaRPr/>
          </a:p>
        </p:txBody>
      </p:sp>
      <p:sp>
        <p:nvSpPr>
          <p:cNvPr id="380" name="Google Shape;380;p35"/>
          <p:cNvSpPr txBox="1"/>
          <p:nvPr>
            <p:ph type="title"/>
          </p:nvPr>
        </p:nvSpPr>
        <p:spPr>
          <a:xfrm>
            <a:off x="773700" y="-1950"/>
            <a:ext cx="7596600" cy="10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Requête SQL : lister les thèmes</a:t>
            </a:r>
            <a:endParaRPr sz="2533"/>
          </a:p>
        </p:txBody>
      </p:sp>
      <p:pic>
        <p:nvPicPr>
          <p:cNvPr id="381" name="Google Shape;381;p35"/>
          <p:cNvPicPr preferRelativeResize="0"/>
          <p:nvPr/>
        </p:nvPicPr>
        <p:blipFill rotWithShape="1">
          <a:blip r:embed="rId3">
            <a:alphaModFix/>
          </a:blip>
          <a:srcRect b="0" l="0" r="3595" t="2296"/>
          <a:stretch/>
        </p:blipFill>
        <p:spPr>
          <a:xfrm>
            <a:off x="240250" y="2161200"/>
            <a:ext cx="1795319" cy="23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7900" y="2161201"/>
            <a:ext cx="6733250" cy="2375175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3" name="Google Shape;38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4575" y="1148300"/>
            <a:ext cx="3929800" cy="53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6"/>
          <p:cNvSpPr txBox="1"/>
          <p:nvPr/>
        </p:nvSpPr>
        <p:spPr>
          <a:xfrm>
            <a:off x="979200" y="0"/>
            <a:ext cx="718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>
                <a:latin typeface="Economica"/>
                <a:ea typeface="Economica"/>
                <a:cs typeface="Economica"/>
                <a:sym typeface="Economica"/>
              </a:rPr>
              <a:t>Recette</a:t>
            </a:r>
            <a:endParaRPr sz="42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89" name="Google Shape;38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500"/>
              <a:t>‹#›</a:t>
            </a:fld>
            <a:endParaRPr sz="1500"/>
          </a:p>
        </p:txBody>
      </p:sp>
      <p:sp>
        <p:nvSpPr>
          <p:cNvPr id="390" name="Google Shape;390;p36"/>
          <p:cNvSpPr txBox="1"/>
          <p:nvPr>
            <p:ph idx="4294967295" type="subTitle"/>
          </p:nvPr>
        </p:nvSpPr>
        <p:spPr>
          <a:xfrm>
            <a:off x="0" y="4811225"/>
            <a:ext cx="16545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HILLION Jules</a:t>
            </a:r>
            <a:endParaRPr/>
          </a:p>
        </p:txBody>
      </p:sp>
      <p:graphicFrame>
        <p:nvGraphicFramePr>
          <p:cNvPr id="391" name="Google Shape;391;p36"/>
          <p:cNvGraphicFramePr/>
          <p:nvPr/>
        </p:nvGraphicFramePr>
        <p:xfrm>
          <a:off x="1079738" y="85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{AA6B484D-A20E-4E45-AE40-5107FB6CDD58}</a:tableStyleId>
              </a:tblPr>
              <a:tblGrid>
                <a:gridCol w="2899150"/>
                <a:gridCol w="1123800"/>
                <a:gridCol w="1506775"/>
                <a:gridCol w="1454800"/>
              </a:tblGrid>
              <a:tr h="441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A faire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En cours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Terminé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Sélectionner un quiz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441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Gérer un quiz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441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Connecter les pupitres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441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Démarrer/Abandonner le quiz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441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Choisir le thème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496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Choisir le temps par question</a:t>
                      </a:r>
                      <a:endParaRPr/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496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200">
                          <a:solidFill>
                            <a:schemeClr val="dk1"/>
                          </a:solidFill>
                        </a:rPr>
                        <a:t>Sauvegarder les résultats</a:t>
                      </a:r>
                      <a:endParaRPr/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/>
        </p:nvSpPr>
        <p:spPr>
          <a:xfrm>
            <a:off x="672300" y="2102250"/>
            <a:ext cx="77994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900"/>
              <a:t>I - </a:t>
            </a:r>
            <a:r>
              <a:rPr b="1" lang="fr" sz="4900"/>
              <a:t>Présentation du </a:t>
            </a:r>
            <a:r>
              <a:rPr b="1" lang="fr" sz="4900"/>
              <a:t>projet</a:t>
            </a:r>
            <a:endParaRPr b="1" sz="4900"/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500"/>
              <a:t>‹#›</a:t>
            </a:fld>
            <a:endParaRPr sz="1500"/>
          </a:p>
        </p:txBody>
      </p:sp>
      <p:sp>
        <p:nvSpPr>
          <p:cNvPr id="84" name="Google Shape;84;p15"/>
          <p:cNvSpPr txBox="1"/>
          <p:nvPr>
            <p:ph idx="4294967295" type="subTitle"/>
          </p:nvPr>
        </p:nvSpPr>
        <p:spPr>
          <a:xfrm>
            <a:off x="0" y="4811225"/>
            <a:ext cx="16545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HILLION Jules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500"/>
              <a:t>‹#›</a:t>
            </a:fld>
            <a:endParaRPr sz="1500"/>
          </a:p>
        </p:txBody>
      </p:sp>
      <p:sp>
        <p:nvSpPr>
          <p:cNvPr id="90" name="Google Shape;90;p16"/>
          <p:cNvSpPr txBox="1"/>
          <p:nvPr>
            <p:ph idx="4294967295" type="subTitle"/>
          </p:nvPr>
        </p:nvSpPr>
        <p:spPr>
          <a:xfrm>
            <a:off x="0" y="4811225"/>
            <a:ext cx="16545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HILLION Jules</a:t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3863760" y="983725"/>
            <a:ext cx="1952400" cy="2851200"/>
          </a:xfrm>
          <a:prstGeom prst="roundRect">
            <a:avLst>
              <a:gd fmla="val 1265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6"/>
          <p:cNvSpPr txBox="1"/>
          <p:nvPr>
            <p:ph idx="4294967295" type="title"/>
          </p:nvPr>
        </p:nvSpPr>
        <p:spPr>
          <a:xfrm>
            <a:off x="4265782" y="3769771"/>
            <a:ext cx="11484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Evaluateur</a:t>
            </a:r>
            <a:endParaRPr sz="600"/>
          </a:p>
        </p:txBody>
      </p:sp>
      <p:sp>
        <p:nvSpPr>
          <p:cNvPr id="93" name="Google Shape;93;p16"/>
          <p:cNvSpPr/>
          <p:nvPr/>
        </p:nvSpPr>
        <p:spPr>
          <a:xfrm>
            <a:off x="4205073" y="1584373"/>
            <a:ext cx="1270800" cy="333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Démarrer</a:t>
            </a:r>
            <a:endParaRPr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261716" y="1701182"/>
            <a:ext cx="2874600" cy="1408500"/>
          </a:xfrm>
          <a:prstGeom prst="roundRect">
            <a:avLst>
              <a:gd fmla="val 12654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6"/>
          <p:cNvSpPr txBox="1"/>
          <p:nvPr>
            <p:ph idx="4294967295" type="title"/>
          </p:nvPr>
        </p:nvSpPr>
        <p:spPr>
          <a:xfrm>
            <a:off x="249800" y="1658774"/>
            <a:ext cx="647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1 / 10</a:t>
            </a:r>
            <a:endParaRPr sz="600"/>
          </a:p>
        </p:txBody>
      </p:sp>
      <p:sp>
        <p:nvSpPr>
          <p:cNvPr id="96" name="Google Shape;96;p16"/>
          <p:cNvSpPr/>
          <p:nvPr/>
        </p:nvSpPr>
        <p:spPr>
          <a:xfrm>
            <a:off x="960170" y="1939743"/>
            <a:ext cx="1477800" cy="273000"/>
          </a:xfrm>
          <a:prstGeom prst="roundRect">
            <a:avLst>
              <a:gd fmla="val 50000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Question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747591" y="2285193"/>
            <a:ext cx="926100" cy="2730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Proposition</a:t>
            </a:r>
            <a:endParaRPr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1724141" y="2285193"/>
            <a:ext cx="926100" cy="2730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Proposition</a:t>
            </a:r>
            <a:endParaRPr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1724134" y="2597607"/>
            <a:ext cx="926100" cy="2730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Proposition</a:t>
            </a:r>
            <a:endParaRPr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747591" y="2597607"/>
            <a:ext cx="926100" cy="2730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Proposition</a:t>
            </a:r>
            <a:endParaRPr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6564048" y="930926"/>
            <a:ext cx="2061900" cy="1288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6913649" y="1681492"/>
            <a:ext cx="271500" cy="263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7277553" y="1681492"/>
            <a:ext cx="271500" cy="2634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7641457" y="1681492"/>
            <a:ext cx="271500" cy="2634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8005361" y="1681492"/>
            <a:ext cx="271500" cy="2634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6" name="Google Shape;106;p16"/>
          <p:cNvCxnSpPr/>
          <p:nvPr/>
        </p:nvCxnSpPr>
        <p:spPr>
          <a:xfrm>
            <a:off x="6806667" y="1090143"/>
            <a:ext cx="1614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6"/>
          <p:cNvCxnSpPr/>
          <p:nvPr/>
        </p:nvCxnSpPr>
        <p:spPr>
          <a:xfrm>
            <a:off x="6806667" y="1090143"/>
            <a:ext cx="8031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8" name="Google Shape;108;p16"/>
          <p:cNvSpPr txBox="1"/>
          <p:nvPr>
            <p:ph idx="4294967295" type="title"/>
          </p:nvPr>
        </p:nvSpPr>
        <p:spPr>
          <a:xfrm>
            <a:off x="6897757" y="2143970"/>
            <a:ext cx="1395300" cy="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Pupitre 1</a:t>
            </a:r>
            <a:endParaRPr sz="600"/>
          </a:p>
        </p:txBody>
      </p:sp>
      <p:sp>
        <p:nvSpPr>
          <p:cNvPr id="109" name="Google Shape;109;p16"/>
          <p:cNvSpPr txBox="1"/>
          <p:nvPr>
            <p:ph idx="4294967295" type="title"/>
          </p:nvPr>
        </p:nvSpPr>
        <p:spPr>
          <a:xfrm>
            <a:off x="1173574" y="3037497"/>
            <a:ext cx="1050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Ecran</a:t>
            </a:r>
            <a:endParaRPr sz="600"/>
          </a:p>
        </p:txBody>
      </p:sp>
      <p:sp>
        <p:nvSpPr>
          <p:cNvPr id="110" name="Google Shape;110;p16"/>
          <p:cNvSpPr/>
          <p:nvPr/>
        </p:nvSpPr>
        <p:spPr>
          <a:xfrm>
            <a:off x="6544875" y="2856379"/>
            <a:ext cx="2061900" cy="1288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6894477" y="3606945"/>
            <a:ext cx="271500" cy="263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7258381" y="3606945"/>
            <a:ext cx="271500" cy="2634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7622285" y="3606945"/>
            <a:ext cx="271500" cy="2634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7986189" y="3606945"/>
            <a:ext cx="271500" cy="2634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6787494" y="3015596"/>
            <a:ext cx="1614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6"/>
          <p:cNvCxnSpPr/>
          <p:nvPr/>
        </p:nvCxnSpPr>
        <p:spPr>
          <a:xfrm>
            <a:off x="6787494" y="3015596"/>
            <a:ext cx="8031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7" name="Google Shape;117;p16"/>
          <p:cNvSpPr txBox="1"/>
          <p:nvPr>
            <p:ph idx="4294967295" type="title"/>
          </p:nvPr>
        </p:nvSpPr>
        <p:spPr>
          <a:xfrm>
            <a:off x="6878585" y="4069423"/>
            <a:ext cx="1395300" cy="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Pupitre 2</a:t>
            </a:r>
            <a:endParaRPr sz="600"/>
          </a:p>
        </p:txBody>
      </p:sp>
      <p:sp>
        <p:nvSpPr>
          <p:cNvPr id="118" name="Google Shape;118;p16"/>
          <p:cNvSpPr/>
          <p:nvPr/>
        </p:nvSpPr>
        <p:spPr>
          <a:xfrm flipH="1" rot="10800000">
            <a:off x="3865050" y="3475879"/>
            <a:ext cx="1952400" cy="3525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4728250" y="3553034"/>
            <a:ext cx="223500" cy="216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4204050" y="2110111"/>
            <a:ext cx="1270800" cy="333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Paramétrer</a:t>
            </a:r>
            <a:endParaRPr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4205073" y="2612112"/>
            <a:ext cx="1270800" cy="333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Sauvegarder</a:t>
            </a:r>
            <a:endParaRPr sz="1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2" name="Google Shape;122;p16"/>
          <p:cNvCxnSpPr>
            <a:stCxn id="91" idx="1"/>
            <a:endCxn id="94" idx="3"/>
          </p:cNvCxnSpPr>
          <p:nvPr/>
        </p:nvCxnSpPr>
        <p:spPr>
          <a:xfrm rot="10800000">
            <a:off x="3136260" y="2405425"/>
            <a:ext cx="727500" cy="3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6"/>
          <p:cNvCxnSpPr>
            <a:stCxn id="91" idx="3"/>
            <a:endCxn id="101" idx="1"/>
          </p:cNvCxnSpPr>
          <p:nvPr/>
        </p:nvCxnSpPr>
        <p:spPr>
          <a:xfrm flipH="1" rot="10800000">
            <a:off x="5816160" y="1575325"/>
            <a:ext cx="747900" cy="834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6"/>
          <p:cNvCxnSpPr>
            <a:stCxn id="91" idx="3"/>
            <a:endCxn id="110" idx="1"/>
          </p:cNvCxnSpPr>
          <p:nvPr/>
        </p:nvCxnSpPr>
        <p:spPr>
          <a:xfrm>
            <a:off x="5816160" y="2409325"/>
            <a:ext cx="728700" cy="109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6"/>
          <p:cNvSpPr txBox="1"/>
          <p:nvPr>
            <p:ph idx="4294967295" type="title"/>
          </p:nvPr>
        </p:nvSpPr>
        <p:spPr>
          <a:xfrm>
            <a:off x="773700" y="0"/>
            <a:ext cx="75966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Synoptique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type="title"/>
          </p:nvPr>
        </p:nvSpPr>
        <p:spPr>
          <a:xfrm>
            <a:off x="773700" y="0"/>
            <a:ext cx="75966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Répartition des tâches</a:t>
            </a:r>
            <a:endParaRPr/>
          </a:p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500"/>
              <a:t>‹#›</a:t>
            </a:fld>
            <a:endParaRPr sz="1500"/>
          </a:p>
        </p:txBody>
      </p:sp>
      <p:sp>
        <p:nvSpPr>
          <p:cNvPr id="132" name="Google Shape;132;p17"/>
          <p:cNvSpPr txBox="1"/>
          <p:nvPr>
            <p:ph idx="4294967295" type="subTitle"/>
          </p:nvPr>
        </p:nvSpPr>
        <p:spPr>
          <a:xfrm>
            <a:off x="0" y="4811225"/>
            <a:ext cx="16545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HILLION Jules</a:t>
            </a:r>
            <a:endParaRPr/>
          </a:p>
        </p:txBody>
      </p:sp>
      <p:graphicFrame>
        <p:nvGraphicFramePr>
          <p:cNvPr id="133" name="Google Shape;133;p17"/>
          <p:cNvGraphicFramePr/>
          <p:nvPr/>
        </p:nvGraphicFramePr>
        <p:xfrm>
          <a:off x="952500" y="930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{D8A6D041-EE83-411E-8D3B-1861B3E89DAF}</a:tableStyleId>
              </a:tblPr>
              <a:tblGrid>
                <a:gridCol w="2413000"/>
                <a:gridCol w="3474025"/>
                <a:gridCol w="1351975"/>
              </a:tblGrid>
              <a:tr h="83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900"/>
                        <a:t>Tâches</a:t>
                      </a:r>
                      <a:endParaRPr b="1" sz="1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900"/>
                        <a:t>Support</a:t>
                      </a:r>
                      <a:endParaRPr b="1" sz="1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700">
                          <a:solidFill>
                            <a:srgbClr val="4A86E8"/>
                          </a:solidFill>
                        </a:rPr>
                        <a:t>HILLION Jules</a:t>
                      </a:r>
                      <a:endParaRPr b="1" sz="1700">
                        <a:solidFill>
                          <a:srgbClr val="4A86E8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700">
                          <a:solidFill>
                            <a:srgbClr val="4A86E8"/>
                          </a:solidFill>
                        </a:rPr>
                        <a:t>(IR)</a:t>
                      </a:r>
                      <a:endParaRPr b="1" sz="1700">
                        <a:solidFill>
                          <a:srgbClr val="4A86E8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Gestion d’une session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Paramétrage d’un </a:t>
                      </a:r>
                      <a:r>
                        <a:rPr b="1" lang="fr"/>
                        <a:t>quiz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Sauvegarde des résultats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Dialoguer avec les pupitres et l’écran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83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700">
                          <a:solidFill>
                            <a:srgbClr val="4A86E8"/>
                          </a:solidFill>
                        </a:rPr>
                        <a:t>HNIZDO Thomas</a:t>
                      </a:r>
                      <a:endParaRPr b="1" sz="1700">
                        <a:solidFill>
                          <a:srgbClr val="4A86E8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700">
                          <a:solidFill>
                            <a:srgbClr val="4A86E8"/>
                          </a:solidFill>
                        </a:rPr>
                        <a:t>(IR)</a:t>
                      </a:r>
                      <a:endParaRPr b="1" sz="1700">
                        <a:solidFill>
                          <a:srgbClr val="4A86E8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Afficher une session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Afficher la question, les proposition et un chronomètre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Afficher les résultats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700">
                          <a:solidFill>
                            <a:srgbClr val="F1C232"/>
                          </a:solidFill>
                        </a:rPr>
                        <a:t>GUALEZZI Mathéo</a:t>
                      </a:r>
                      <a:endParaRPr b="1" sz="1700">
                        <a:solidFill>
                          <a:srgbClr val="F1C232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700">
                          <a:solidFill>
                            <a:srgbClr val="F1C232"/>
                          </a:solidFill>
                        </a:rPr>
                        <a:t>(EC)</a:t>
                      </a:r>
                      <a:endParaRPr b="1" sz="1700">
                        <a:solidFill>
                          <a:srgbClr val="F1C23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Identifier un bumper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Signaler un </a:t>
                      </a:r>
                      <a:r>
                        <a:rPr lang="fr"/>
                        <a:t>état</a:t>
                      </a:r>
                      <a:r>
                        <a:rPr lang="fr"/>
                        <a:t> sur un bandeau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Dialoguer avec l’évaluateur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5115" y="3871915"/>
            <a:ext cx="738176" cy="73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7125" y="1844390"/>
            <a:ext cx="872374" cy="87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8024" y="2974351"/>
            <a:ext cx="872374" cy="640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type="title"/>
          </p:nvPr>
        </p:nvSpPr>
        <p:spPr>
          <a:xfrm>
            <a:off x="773700" y="0"/>
            <a:ext cx="75966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Planification</a:t>
            </a:r>
            <a:r>
              <a:rPr lang="fr"/>
              <a:t> des tâches</a:t>
            </a:r>
            <a:endParaRPr/>
          </a:p>
        </p:txBody>
      </p:sp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b="35240" l="0" r="0" t="33584"/>
          <a:stretch/>
        </p:blipFill>
        <p:spPr>
          <a:xfrm>
            <a:off x="3490311" y="685525"/>
            <a:ext cx="1949615" cy="45619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500"/>
              <a:t>‹#›</a:t>
            </a:fld>
            <a:endParaRPr sz="1500"/>
          </a:p>
        </p:txBody>
      </p:sp>
      <p:sp>
        <p:nvSpPr>
          <p:cNvPr id="144" name="Google Shape;144;p18"/>
          <p:cNvSpPr txBox="1"/>
          <p:nvPr>
            <p:ph idx="4294967295" type="subTitle"/>
          </p:nvPr>
        </p:nvSpPr>
        <p:spPr>
          <a:xfrm>
            <a:off x="0" y="4735025"/>
            <a:ext cx="16545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HILLION Jules</a:t>
            </a:r>
            <a:endParaRPr/>
          </a:p>
        </p:txBody>
      </p:sp>
      <p:pic>
        <p:nvPicPr>
          <p:cNvPr id="145" name="Google Shape;145;p18"/>
          <p:cNvPicPr preferRelativeResize="0"/>
          <p:nvPr/>
        </p:nvPicPr>
        <p:blipFill rotWithShape="1">
          <a:blip r:embed="rId4">
            <a:alphaModFix/>
          </a:blip>
          <a:srcRect b="0" l="0" r="35525" t="0"/>
          <a:stretch/>
        </p:blipFill>
        <p:spPr>
          <a:xfrm>
            <a:off x="773700" y="1317275"/>
            <a:ext cx="7321657" cy="2923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/>
        </p:nvSpPr>
        <p:spPr>
          <a:xfrm>
            <a:off x="979200" y="2102250"/>
            <a:ext cx="7185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900"/>
              <a:t>II - Travail personnel</a:t>
            </a:r>
            <a:endParaRPr b="1" sz="4900"/>
          </a:p>
        </p:txBody>
      </p:sp>
      <p:sp>
        <p:nvSpPr>
          <p:cNvPr id="151" name="Google Shape;15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500"/>
              <a:t>‹#›</a:t>
            </a:fld>
            <a:endParaRPr sz="1500"/>
          </a:p>
        </p:txBody>
      </p:sp>
      <p:sp>
        <p:nvSpPr>
          <p:cNvPr id="152" name="Google Shape;152;p19"/>
          <p:cNvSpPr txBox="1"/>
          <p:nvPr>
            <p:ph idx="4294967295" type="subTitle"/>
          </p:nvPr>
        </p:nvSpPr>
        <p:spPr>
          <a:xfrm>
            <a:off x="0" y="4811225"/>
            <a:ext cx="16545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HILLION Jules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773700" y="0"/>
            <a:ext cx="75966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cas d’utilisation</a:t>
            </a:r>
            <a:endParaRPr/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763" y="822900"/>
            <a:ext cx="3536476" cy="40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500"/>
              <a:t>‹#›</a:t>
            </a:fld>
            <a:endParaRPr sz="1500"/>
          </a:p>
        </p:txBody>
      </p:sp>
      <p:sp>
        <p:nvSpPr>
          <p:cNvPr id="160" name="Google Shape;160;p20"/>
          <p:cNvSpPr txBox="1"/>
          <p:nvPr>
            <p:ph idx="4294967295" type="subTitle"/>
          </p:nvPr>
        </p:nvSpPr>
        <p:spPr>
          <a:xfrm>
            <a:off x="0" y="4811225"/>
            <a:ext cx="16545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HILLION Jules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773700" y="0"/>
            <a:ext cx="75966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IHM (Session)</a:t>
            </a:r>
            <a:endParaRPr/>
          </a:p>
        </p:txBody>
      </p:sp>
      <p:sp>
        <p:nvSpPr>
          <p:cNvPr id="166" name="Google Shape;16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500"/>
              <a:t>‹#›</a:t>
            </a:fld>
            <a:endParaRPr sz="1500"/>
          </a:p>
        </p:txBody>
      </p:sp>
      <p:sp>
        <p:nvSpPr>
          <p:cNvPr id="167" name="Google Shape;167;p21"/>
          <p:cNvSpPr txBox="1"/>
          <p:nvPr>
            <p:ph idx="4294967295" type="subTitle"/>
          </p:nvPr>
        </p:nvSpPr>
        <p:spPr>
          <a:xfrm>
            <a:off x="0" y="4811225"/>
            <a:ext cx="16545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HILLION Jules</a:t>
            </a:r>
            <a:endParaRPr/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3">
            <a:alphaModFix/>
          </a:blip>
          <a:srcRect b="6429" l="6934" r="7346" t="2246"/>
          <a:stretch/>
        </p:blipFill>
        <p:spPr>
          <a:xfrm>
            <a:off x="1559200" y="765225"/>
            <a:ext cx="5996899" cy="399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14808"/>
            <a:ext cx="9144001" cy="40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5">
            <a:alphaModFix/>
          </a:blip>
          <a:srcRect b="0" l="0" r="0" t="62350"/>
          <a:stretch/>
        </p:blipFill>
        <p:spPr>
          <a:xfrm>
            <a:off x="3639139" y="3469986"/>
            <a:ext cx="886100" cy="2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